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20" y="1234440"/>
            <a:ext cx="4023360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" y="1371600"/>
            <a:ext cx="76809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65C4C8"/>
                </a:solidFill>
                <a:latin typeface="Segoe UI"/>
              </a:rPr>
              <a:t>KI-GESTÜTZTE END-TO-END-TESTAUTOMATISIERUNG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1874519"/>
            <a:ext cx="7863840" cy="2011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5400" b="1" i="0">
                <a:solidFill>
                  <a:srgbClr val="FFFFFF"/>
                </a:solidFill>
                <a:latin typeface="Segoe UI Semibold"/>
              </a:rPr>
              <a:t>Parrot Testing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3000" b="0" i="0">
                <a:solidFill>
                  <a:srgbClr val="EAF1F4"/>
                </a:solidFill>
                <a:latin typeface="Segoe UI"/>
              </a:rPr>
              <a:t>Tests, die jeden Klick </a:t>
            </a:r>
            <a:r>
              <a:rPr sz="3000" b="1" i="1">
                <a:solidFill>
                  <a:srgbClr val="65C4C8"/>
                </a:solidFill>
                <a:latin typeface="Segoe UI"/>
              </a:rPr>
              <a:t>originalgetreu nachplappern.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4343400"/>
            <a:ext cx="694944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C8D6DE"/>
                </a:solidFill>
                <a:latin typeface="Segoe UI"/>
              </a:rPr>
              <a:t>In Worten beschreiben, die KI baut den Testfall, führt ihn als echte GUI-Klicks aus, repariert ihn selbst und liefert einen lückenlosen Audit-Trail. Für SAP und jede weitere Technologie.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598932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FFFFFF"/>
                </a:solidFill>
                <a:latin typeface="Segoe UI"/>
              </a:rPr>
              <a:t>Vostura Solutions GmbH</a:t>
            </a:r>
            <a:r>
              <a:rPr sz="1300" b="0" i="0">
                <a:solidFill>
                  <a:srgbClr val="65C4C8"/>
                </a:solidFill>
                <a:latin typeface="Segoe UI"/>
              </a:rPr>
              <a:t>     ·     parrot.bakeit-products.de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285232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evid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256"/>
            <a:ext cx="5285232" cy="3523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64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8064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AUDIT &amp; EVIDENCE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720" y="1234440"/>
            <a:ext cx="5852160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>
                <a:solidFill>
                  <a:srgbClr val="2A345A"/>
                </a:solidFill>
                <a:latin typeface="Segoe UI Semibold"/>
              </a:rPr>
              <a:t>Jeder Klick, belastbar dokumentiert.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440" y="2514600"/>
            <a:ext cx="5669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0" i="0">
                <a:solidFill>
                  <a:srgbClr val="5B6B7A"/>
                </a:solidFill>
                <a:latin typeface="Segoe UI"/>
              </a:rPr>
              <a:t>Kein »vermutlich getestet«. Jeder Lauf hinterlässt einen revisionssicheren Nachweis, bereit für Audit, Compliance und Freigabe.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2160" y="3657600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3557016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Screenshots: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Jeder Schritt als Bild, der reale Bildschirm zum Zeitpunkt X.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52160" y="4315968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172200" y="4215384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Dokumente: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Erzeugte Belege &amp; Ergebnisse als Anhang am Lauf.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52160" y="4974336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4873752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Logs: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Vollständiges Schritt-Protokoll inkl. extrahierter Belegnummern.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KOMMERZIELLES MODELL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23444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600" b="1" i="0">
                <a:solidFill>
                  <a:srgbClr val="2A345A"/>
                </a:solidFill>
                <a:latin typeface="Segoe UI Semibold"/>
              </a:rPr>
              <a:t>Faire Subscription: bei der KI zahlen Sie nur, was Sie nutzen.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606040"/>
            <a:ext cx="5212080" cy="28803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234440" y="2971800"/>
            <a:ext cx="2377440" cy="457200"/>
          </a:xfrm>
          <a:prstGeom prst="roundRect">
            <a:avLst>
              <a:gd name="adj" fmla="val 6000"/>
            </a:avLst>
          </a:prstGeom>
          <a:noFill/>
          <a:ln w="19050">
            <a:solidFill>
              <a:srgbClr val="2A9D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234440" y="3017520"/>
            <a:ext cx="237744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1" i="0">
                <a:solidFill>
                  <a:srgbClr val="2A9DA3"/>
                </a:solidFill>
                <a:latin typeface="Segoe UI"/>
              </a:rPr>
              <a:t>PRO JAHR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440" y="3657600"/>
            <a:ext cx="438912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2A345A"/>
                </a:solidFill>
                <a:latin typeface="Segoe UI Semibold"/>
              </a:rPr>
              <a:t>Plattform-Subscription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4440" y="4297680"/>
            <a:ext cx="4389120" cy="11887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5B6B7A"/>
                </a:solidFill>
                <a:latin typeface="Segoe UI"/>
              </a:rPr>
              <a:t>Jährliche Lizenz für Plattform, Orchestrierung, Cockpit, Cloud-ALM-Integration und Daten-Firewall.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9359" y="2606040"/>
            <a:ext cx="5212080" cy="28803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766559" y="2971800"/>
            <a:ext cx="2377440" cy="457200"/>
          </a:xfrm>
          <a:prstGeom prst="roundRect">
            <a:avLst>
              <a:gd name="adj" fmla="val 6000"/>
            </a:avLst>
          </a:prstGeom>
          <a:noFill/>
          <a:ln w="19050">
            <a:solidFill>
              <a:srgbClr val="F266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766559" y="3017520"/>
            <a:ext cx="237744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1" i="0">
                <a:solidFill>
                  <a:srgbClr val="F26617"/>
                </a:solidFill>
                <a:latin typeface="Segoe UI"/>
              </a:rPr>
              <a:t>TOKEN NACH VERBRAUCH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66559" y="3657600"/>
            <a:ext cx="438912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2A345A"/>
                </a:solidFill>
                <a:latin typeface="Segoe UI Semibold"/>
              </a:rPr>
              <a:t>Bring-Your-Own-AI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6559" y="4297680"/>
            <a:ext cx="4389120" cy="11887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5B6B7A"/>
                </a:solidFill>
                <a:latin typeface="Segoe UI"/>
              </a:rPr>
              <a:t>Die KI-Token laufen über Ihren eigenen Anbieter-Account, ganz ohne Aufschlag von uns.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5806440"/>
            <a:ext cx="106070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1" i="0">
                <a:solidFill>
                  <a:srgbClr val="2A9DA3"/>
                </a:solidFill>
                <a:latin typeface="Segoe UI"/>
              </a:rPr>
              <a:t>→ Kalkulierbare Plattformkosten + transparente KI-Kosten. Kein Vendor-Lock-in bei der KI.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WARUM PARROT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23444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200" b="1" i="0">
                <a:solidFill>
                  <a:srgbClr val="2A345A"/>
                </a:solidFill>
                <a:latin typeface="Segoe UI Semibold"/>
              </a:rPr>
              <a:t>Schneller. Robuster. Beweisbar.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331720"/>
            <a:ext cx="5212080" cy="10972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124712" y="2624327"/>
            <a:ext cx="457200" cy="457200"/>
          </a:xfrm>
          <a:prstGeom prst="roundRect">
            <a:avLst>
              <a:gd name="adj" fmla="val 6000"/>
            </a:avLst>
          </a:prstGeom>
          <a:solidFill>
            <a:srgbClr val="65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124712" y="2624327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080" y="2551176"/>
            <a:ext cx="40233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Beschreiben statt skripten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3080" y="2953512"/>
            <a:ext cx="402336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Fachbereiche formulieren Tests in Worten, ohne Coding-Skills.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9359" y="2331720"/>
            <a:ext cx="5212080" cy="10972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6656831" y="2624327"/>
            <a:ext cx="457200" cy="457200"/>
          </a:xfrm>
          <a:prstGeom prst="roundRect">
            <a:avLst>
              <a:gd name="adj" fmla="val 6000"/>
            </a:avLst>
          </a:prstGeom>
          <a:solidFill>
            <a:srgbClr val="65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656831" y="2624327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2551176"/>
            <a:ext cx="40233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Selbstheilend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2953512"/>
            <a:ext cx="402336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Die KI repariert brüchige Tests selbst, statt sie liegen zu lassen.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7240" y="3630168"/>
            <a:ext cx="5212080" cy="10972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1124712" y="3922776"/>
            <a:ext cx="457200" cy="457200"/>
          </a:xfrm>
          <a:prstGeom prst="roundRect">
            <a:avLst>
              <a:gd name="adj" fmla="val 6000"/>
            </a:avLst>
          </a:prstGeom>
          <a:solidFill>
            <a:srgbClr val="65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124712" y="3922776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3080" y="3849624"/>
            <a:ext cx="40233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Technologie-übergreifend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3080" y="4251959"/>
            <a:ext cx="402336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SAP &amp; Non-SAP mit einem Ansatz, eine Plattform statt vieler Tools.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09359" y="3630168"/>
            <a:ext cx="5212080" cy="10972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6656831" y="3922776"/>
            <a:ext cx="457200" cy="457200"/>
          </a:xfrm>
          <a:prstGeom prst="roundRect">
            <a:avLst>
              <a:gd name="adj" fmla="val 6000"/>
            </a:avLst>
          </a:prstGeom>
          <a:solidFill>
            <a:srgbClr val="65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656831" y="3922776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5200" y="3849624"/>
            <a:ext cx="40233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Cloud-ALM-nativ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251959"/>
            <a:ext cx="402336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Teil des SAP-ALM-Prozesses, kein isoliertes Werkzeug.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77240" y="4928616"/>
            <a:ext cx="5212080" cy="10972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1124712" y="5221224"/>
            <a:ext cx="457200" cy="457200"/>
          </a:xfrm>
          <a:prstGeom prst="roundRect">
            <a:avLst>
              <a:gd name="adj" fmla="val 6000"/>
            </a:avLst>
          </a:prstGeom>
          <a:solidFill>
            <a:srgbClr val="65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1124712" y="5221224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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3080" y="5148072"/>
            <a:ext cx="40233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Datenschutz by Design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3080" y="5550407"/>
            <a:ext cx="402336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Pseudonymisierung vor jedem KI-Zugriff; KI &amp; Daten on-prem.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09359" y="4928616"/>
            <a:ext cx="5212080" cy="10972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ounded Rectangle 31"/>
          <p:cNvSpPr/>
          <p:nvPr/>
        </p:nvSpPr>
        <p:spPr>
          <a:xfrm>
            <a:off x="6656831" y="5221224"/>
            <a:ext cx="457200" cy="457200"/>
          </a:xfrm>
          <a:prstGeom prst="roundRect">
            <a:avLst>
              <a:gd name="adj" fmla="val 6000"/>
            </a:avLst>
          </a:prstGeom>
          <a:solidFill>
            <a:srgbClr val="65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656831" y="5221224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15200" y="5148072"/>
            <a:ext cx="402336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Revisionssichere Evidence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5550407"/>
            <a:ext cx="402336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Lückenloser Nachweis für Audit und Compliance.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0" y="777240"/>
            <a:ext cx="2011680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926080"/>
            <a:ext cx="1033272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FFFFFF"/>
                </a:solidFill>
                <a:latin typeface="Segoe UI Semibold"/>
              </a:rPr>
              <a:t>Sehen Sie Parrot in Aktion.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886200"/>
            <a:ext cx="94183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sz="1700" b="0" i="0">
                <a:solidFill>
                  <a:srgbClr val="C8D6DE"/>
                </a:solidFill>
                <a:latin typeface="Segoe UI"/>
              </a:rPr>
              <a:t>Persönliche Live-Demo: Ihr Prozess, in Minuten als laufender End-to-End-Test.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18304" y="4892040"/>
            <a:ext cx="2743200" cy="658368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4718304" y="4892040"/>
            <a:ext cx="274320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demo@bakeit-products.de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897880"/>
            <a:ext cx="1033272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65C4C8"/>
                </a:solidFill>
                <a:latin typeface="Segoe UI"/>
              </a:rPr>
              <a:t>parrot.bakeit-products.de</a:t>
            </a:r>
            <a:r>
              <a:rPr sz="1300" b="0" i="0">
                <a:solidFill>
                  <a:srgbClr val="B8C4CE"/>
                </a:solidFill>
                <a:latin typeface="Segoe UI"/>
              </a:rPr>
              <a:t>      ·      Vostura Solutions GmbH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DAS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234440"/>
            <a:ext cx="1060704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400" b="1" i="0">
                <a:solidFill>
                  <a:srgbClr val="2A345A"/>
                </a:solidFill>
                <a:latin typeface="Segoe UI Semibold"/>
              </a:rPr>
              <a:t>Manuelles Testen kostet zu viel: </a:t>
            </a:r>
            <a:r>
              <a:rPr sz="3400" b="1" i="1">
                <a:solidFill>
                  <a:srgbClr val="F26617"/>
                </a:solidFill>
                <a:latin typeface="Segoe UI Semibold"/>
              </a:rPr>
              <a:t>Zeit, Nerven, Vertrauen.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697480"/>
            <a:ext cx="3401568" cy="30175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161288" y="3017520"/>
            <a:ext cx="457200" cy="457200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161288" y="3017520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288" y="3639312"/>
            <a:ext cx="2670048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 i="0">
                <a:solidFill>
                  <a:srgbClr val="2A345A"/>
                </a:solidFill>
                <a:latin typeface="Segoe UI Semibold"/>
              </a:rPr>
              <a:t>Tagelang, manuell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1288" y="4160520"/>
            <a:ext cx="2670048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Jede Release-Welle bindet Fachbereiche über Tage. Regressionstests werden geklickt, dokumentiert und immer wieder verschoben.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52544" y="2697480"/>
            <a:ext cx="3401568" cy="30175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4736592" y="3017520"/>
            <a:ext cx="457200" cy="457200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36592" y="3017520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6592" y="3639312"/>
            <a:ext cx="2670048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 i="0">
                <a:solidFill>
                  <a:srgbClr val="2A345A"/>
                </a:solidFill>
                <a:latin typeface="Segoe UI Semibold"/>
              </a:rPr>
              <a:t>Fragil &amp; teuer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6592" y="4160520"/>
            <a:ext cx="2670048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Klassische Skripte brechen bei jedem Feld-/ID-Wechsel. Pflege und Lizenzen fressen das Budget. Das Eigentliche bleibt liegen.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27848" y="2697480"/>
            <a:ext cx="3401568" cy="30175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8311896" y="3017520"/>
            <a:ext cx="457200" cy="457200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311896" y="3017520"/>
            <a:ext cx="4572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900" b="0" i="0">
                <a:solidFill>
                  <a:srgbClr val="FFFFFF"/>
                </a:solidFill>
                <a:latin typeface="Segoe MDL2 Assets"/>
              </a:rPr>
              <a:t>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1896" y="3639312"/>
            <a:ext cx="2670048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 i="0">
                <a:solidFill>
                  <a:srgbClr val="2A345A"/>
                </a:solidFill>
                <a:latin typeface="Segoe UI Semibold"/>
              </a:rPr>
              <a:t>Kein Beweis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1896" y="4160520"/>
            <a:ext cx="2670048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Wurde wirklich getestet? Ohne belastbare Evidence fehlt der revisionssichere Nachweis für Audits und Compliance.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903720" y="0"/>
            <a:ext cx="5285232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hero-par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1667256"/>
            <a:ext cx="5285232" cy="3523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DIE LÖSUNG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234440"/>
            <a:ext cx="5943600" cy="1463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300" b="1" i="0">
                <a:solidFill>
                  <a:srgbClr val="2A345A"/>
                </a:solidFill>
                <a:latin typeface="Segoe UI Semibold"/>
              </a:rPr>
              <a:t>Beschreiben statt skripten.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423160"/>
            <a:ext cx="566928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5B6B7A"/>
                </a:solidFill>
                <a:latin typeface="Segoe UI"/>
              </a:rPr>
              <a:t>Parrot Testing verwandelt eine Beschreibung in normaler Sprache in einen lauffähigen End-to-End-Test. Kein Coding, kein brüchiges Skript.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3666744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143000" y="3566160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KI baut: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Aus Ihrer Beschreibung generiert die KI den kompletten Testfall.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" y="4325112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143000" y="4224528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Echt geklickt: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Ausführung als echte GUI-Klicks, wie ein realer Anwender.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" y="4983479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143000" y="4882896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Selbstheilung: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Läuft rot? Die KI verfeinert im Chat, bis der Test grün ist.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2960" y="5641847"/>
            <a:ext cx="146304" cy="146304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143000" y="5541264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Lückenlose Evidence: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Screenshots, Dokumente und Logs, revisionssicher archiviert.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SO FUNKTIONIERT'S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23444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200" b="1" i="0">
                <a:solidFill>
                  <a:srgbClr val="2A345A"/>
                </a:solidFill>
                <a:latin typeface="Segoe UI Semibold"/>
              </a:rPr>
              <a:t>Vom Satz zum grünen Automaten.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468880"/>
            <a:ext cx="2615184" cy="3108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124712" y="2761488"/>
            <a:ext cx="1975104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65C4C8"/>
                </a:solidFill>
                <a:latin typeface="Segoe UI Semibold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929384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1" i="0">
                <a:solidFill>
                  <a:srgbClr val="2A345A"/>
                </a:solidFill>
                <a:latin typeface="Segoe UI Semibold"/>
              </a:rPr>
              <a:t>Beschreiben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4224528"/>
            <a:ext cx="1929384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Testfall in normaler Sprache formulieren oder aus SolMan / Cloud ALM importieren.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136" y="3703320"/>
            <a:ext cx="3200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600" b="1" i="0">
                <a:solidFill>
                  <a:srgbClr val="65C4C8"/>
                </a:solidFill>
                <a:latin typeface="Segoe UI"/>
              </a:rPr>
              <a:t>›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5304" y="2468880"/>
            <a:ext cx="2615184" cy="3108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922776" y="2761488"/>
            <a:ext cx="1975104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65C4C8"/>
                </a:solidFill>
                <a:latin typeface="Segoe UI Semibold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1064" y="3657600"/>
            <a:ext cx="1929384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1" i="0">
                <a:solidFill>
                  <a:srgbClr val="2A345A"/>
                </a:solidFill>
                <a:latin typeface="Segoe UI Semibold"/>
              </a:rPr>
              <a:t>KI generiert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1064" y="4224528"/>
            <a:ext cx="1929384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Die KI erzeugt den ausführbaren Testfall inkl. Schritten, Daten &amp; Varianten.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3703320"/>
            <a:ext cx="3200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600" b="1" i="0">
                <a:solidFill>
                  <a:srgbClr val="65C4C8"/>
                </a:solidFill>
                <a:latin typeface="Segoe UI"/>
              </a:rPr>
              <a:t>›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73368" y="2468880"/>
            <a:ext cx="2615184" cy="3108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720840" y="2761488"/>
            <a:ext cx="1975104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65C4C8"/>
                </a:solidFill>
                <a:latin typeface="Segoe UI Semibold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9128" y="3657600"/>
            <a:ext cx="1929384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1" i="0">
                <a:solidFill>
                  <a:srgbClr val="2A345A"/>
                </a:solidFill>
                <a:latin typeface="Segoe UI Semibold"/>
              </a:rPr>
              <a:t>Echte GUI-Klicks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9128" y="4224528"/>
            <a:ext cx="1929384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Der Test läuft gegen das reale System: SAP GUI, Fiori, Web, Drittsysteme.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70264" y="3703320"/>
            <a:ext cx="3200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600" b="1" i="0">
                <a:solidFill>
                  <a:srgbClr val="65C4C8"/>
                </a:solidFill>
                <a:latin typeface="Segoe UI"/>
              </a:rPr>
              <a:t>›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71432" y="2468880"/>
            <a:ext cx="2615184" cy="3108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518904" y="2761488"/>
            <a:ext cx="1975104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65C4C8"/>
                </a:solidFill>
                <a:latin typeface="Segoe UI Semibold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37192" y="3657600"/>
            <a:ext cx="1929384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650" b="1" i="0">
                <a:solidFill>
                  <a:srgbClr val="2A345A"/>
                </a:solidFill>
                <a:latin typeface="Segoe UI Semibold"/>
              </a:rPr>
              <a:t>Evidence &amp; Self-Healing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7192" y="4224528"/>
            <a:ext cx="1929384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400"/>
              </a:spcAft>
            </a:pPr>
            <a:r>
              <a:rPr sz="1250" b="0" i="0">
                <a:solidFill>
                  <a:srgbClr val="5B6B7A"/>
                </a:solidFill>
                <a:latin typeface="Segoe UI"/>
              </a:rPr>
              <a:t>Lückenlose Beweise; bei Fehlern verfeinert die KI, bis grün.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903720" y="0"/>
            <a:ext cx="5285232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rec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1667256"/>
            <a:ext cx="5285232" cy="3523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DREI WEGE ZUM TESTFALL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234440"/>
            <a:ext cx="585216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2700" b="1" i="0">
                <a:solidFill>
                  <a:srgbClr val="2A345A"/>
                </a:solidFill>
                <a:latin typeface="Segoe UI Semibold"/>
              </a:rPr>
              <a:t>Beschreiben, importieren </a:t>
            </a:r>
            <a:r>
              <a:rPr sz="2700" b="1" i="1">
                <a:solidFill>
                  <a:srgbClr val="F26617"/>
                </a:solidFill>
                <a:latin typeface="Segoe UI Semibold"/>
              </a:rPr>
              <a:t>oder einfach aufzeichnen.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514600"/>
            <a:ext cx="557784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5B6B7A"/>
                </a:solidFill>
                <a:latin typeface="Segoe UI"/>
              </a:rPr>
              <a:t>Einmal klicken statt schreiben: Sie arbeiten den Ablauf einmal durch, Parrot macht daraus einen lauffähigen Test.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3429000"/>
            <a:ext cx="475488" cy="475488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3429000"/>
            <a:ext cx="475488" cy="47548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 i="0">
                <a:solidFill>
                  <a:srgbClr val="FFFFFF"/>
                </a:solidFill>
                <a:latin typeface="Segoe UI Semibold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328" y="3392424"/>
            <a:ext cx="4937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Aufnehmen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1328" y="3758184"/>
            <a:ext cx="493776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 i="0">
                <a:solidFill>
                  <a:srgbClr val="5B6B7A"/>
                </a:solidFill>
                <a:latin typeface="Segoe UI"/>
              </a:rPr>
              <a:t>Klicks, Eingaben und Tastenkürzel live mitgeschnitten, in SAP GUI, Browser und nativen Windows-Programmen.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" y="4361688"/>
            <a:ext cx="475488" cy="475488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22960" y="4361688"/>
            <a:ext cx="475488" cy="47548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 i="0">
                <a:solidFill>
                  <a:srgbClr val="FFFFFF"/>
                </a:solidFill>
                <a:latin typeface="Segoe UI Semibold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1328" y="4325112"/>
            <a:ext cx="4937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Auto-Umwandlung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1328" y="4690872"/>
            <a:ext cx="493776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 i="0">
                <a:solidFill>
                  <a:srgbClr val="5B6B7A"/>
                </a:solidFill>
                <a:latin typeface="Segoe UI"/>
              </a:rPr>
              <a:t>Daraus entsteht automatisch ein sauberer Testfall, mit erkannter Technologie, Schritten und Werten.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2960" y="5294375"/>
            <a:ext cx="475488" cy="475488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22960" y="5294375"/>
            <a:ext cx="475488" cy="47548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800" b="1" i="0">
                <a:solidFill>
                  <a:srgbClr val="FFFFFF"/>
                </a:solidFill>
                <a:latin typeface="Segoe UI Semibold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28" y="5257799"/>
            <a:ext cx="4937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50" b="1" i="0">
                <a:solidFill>
                  <a:srgbClr val="2A345A"/>
                </a:solidFill>
                <a:latin typeface="Segoe UI Semibold"/>
              </a:rPr>
              <a:t>KI-Feinschliff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1328" y="5623559"/>
            <a:ext cx="493776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r>
              <a:rPr sz="1150" b="0" i="0">
                <a:solidFill>
                  <a:srgbClr val="5B6B7A"/>
                </a:solidFill>
                <a:latin typeface="Segoe UI"/>
              </a:rPr>
              <a:t>Die KI stabilisiert Locatoren, ergänzt Prüfungen, ersetzt Festwerte durch Variablen. Fertig zum Wiederholen.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" y="6053328"/>
            <a:ext cx="603504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100" b="1" i="0">
                <a:solidFill>
                  <a:srgbClr val="2A345A"/>
                </a:solidFill>
                <a:latin typeface="Segoe UI"/>
              </a:rPr>
              <a:t>Jede Technologie: </a:t>
            </a:r>
            <a:r>
              <a:rPr sz="1100" b="1" i="0">
                <a:solidFill>
                  <a:srgbClr val="2A9DA3"/>
                </a:solidFill>
                <a:latin typeface="Segoe UI"/>
              </a:rPr>
              <a:t>SAP GUI · Web · native Desktop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77724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65C4C8"/>
                </a:solidFill>
                <a:latin typeface="Segoe UI"/>
              </a:rPr>
              <a:t>EINE PLATTFORM, JEDE TECHNOLOGIE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18872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3400" b="1" i="0">
                <a:solidFill>
                  <a:srgbClr val="FFFFFF"/>
                </a:solidFill>
                <a:latin typeface="Segoe UI Semibold"/>
              </a:rPr>
              <a:t>Nicht nur SAP.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2057400"/>
            <a:ext cx="960120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0" i="0">
                <a:solidFill>
                  <a:srgbClr val="C8D6DE"/>
                </a:solidFill>
                <a:latin typeface="Segoe UI"/>
              </a:rPr>
              <a:t>Derselbe Ansatz testet quer über Ihre Systemlandschaft, überall dort, wo ein Mensch klicken würde.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926080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77240" y="2926080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SAP GUI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57016" y="2926080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557016" y="2926080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SAP Fiori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36792" y="2926080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336792" y="2926080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SAP Ariba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16568" y="2926080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16568" y="2926080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Salesforce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240" y="4142232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77240" y="4142232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ServiceNow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57016" y="4142232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3557016" y="4142232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Web / Browser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36792" y="4142232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336792" y="4142232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Jedes 3rd-Party-System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16568" y="4142232"/>
            <a:ext cx="2615184" cy="960120"/>
          </a:xfrm>
          <a:prstGeom prst="roundRect">
            <a:avLst>
              <a:gd name="adj" fmla="val 6000"/>
            </a:avLst>
          </a:prstGeom>
          <a:solidFill>
            <a:srgbClr val="1F2742"/>
          </a:solidFill>
          <a:ln w="12700">
            <a:solidFill>
              <a:srgbClr val="3A4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116568" y="4142232"/>
            <a:ext cx="2615184" cy="9601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FFFFFF"/>
                </a:solidFill>
                <a:latin typeface="Segoe UI"/>
              </a:rPr>
              <a:t>REST / Backends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B8C4CE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B8C4CE"/>
                </a:solidFill>
                <a:latin typeface="Segoe UI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903720" y="0"/>
            <a:ext cx="5285232" cy="6858000"/>
          </a:xfrm>
          <a:prstGeom prst="rect">
            <a:avLst/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calm-integ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1667256"/>
            <a:ext cx="5285232" cy="3523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NATIV INTEGRIERT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234440"/>
            <a:ext cx="585216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</a:pPr>
            <a:r>
              <a:rPr sz="2700" b="1" i="0">
                <a:solidFill>
                  <a:srgbClr val="2A345A"/>
                </a:solidFill>
                <a:latin typeface="Segoe UI Semibold"/>
              </a:rPr>
              <a:t>SAP Cloud ALM: Custom Test Automation Provider.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743200"/>
            <a:ext cx="5669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400"/>
              </a:spcAft>
            </a:pPr>
            <a:r>
              <a:rPr sz="1450" b="0" i="0">
                <a:solidFill>
                  <a:srgbClr val="5B6B7A"/>
                </a:solidFill>
                <a:latin typeface="Segoe UI"/>
              </a:rPr>
              <a:t>Parrot registriert sich als offizieller Test-Automation-Provider in SAP Cloud ALM. Kein Insel-Tool, sondern Teil Ihres Requirements-to-Deploy-Prozesses.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4023359"/>
            <a:ext cx="146304" cy="146304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143000" y="3922776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Import: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Manuelle Testfälle aus Cloud ALM / SolMan direkt übernehmen.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" y="4663440"/>
            <a:ext cx="146304" cy="146304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143000" y="4562856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Ausführung: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Trigger &amp; Lauf aus Cloud ALM heraus, als echte GUI-Klicks.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" y="5303520"/>
            <a:ext cx="146304" cy="146304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143000" y="5202936"/>
            <a:ext cx="53949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A345A"/>
                </a:solidFill>
                <a:latin typeface="Segoe UI"/>
              </a:rPr>
              <a:t>Sync zurück: </a:t>
            </a:r>
            <a:r>
              <a:rPr sz="1300" b="0" i="0">
                <a:solidFill>
                  <a:srgbClr val="5B6B7A"/>
                </a:solidFill>
                <a:latin typeface="Segoe UI"/>
              </a:rPr>
              <a:t>Status, Logs und Screenshot-Evidence fließen zurück nach Cloud ALM.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DATENSCHUTZ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23444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800" b="1" i="0">
                <a:solidFill>
                  <a:srgbClr val="2A345A"/>
                </a:solidFill>
                <a:latin typeface="Segoe UI Semibold"/>
              </a:rPr>
              <a:t>Zwei Schichten: Ihre Daten verlassen den Kontext nie.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606040"/>
            <a:ext cx="5212080" cy="29260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77240" y="2606040"/>
            <a:ext cx="146304" cy="2926080"/>
          </a:xfrm>
          <a:prstGeom prst="rect">
            <a:avLst/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234440" y="2971800"/>
            <a:ext cx="438912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2A345A"/>
                </a:solidFill>
                <a:latin typeface="Segoe UI Semibold"/>
              </a:rPr>
              <a:t>1  ·  Least-Privilege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440" y="3657600"/>
            <a:ext cx="4389120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5B6B7A"/>
                </a:solidFill>
                <a:latin typeface="Segoe UI"/>
              </a:rPr>
              <a:t>Berechtigungen auf den getesteten Systemen strikt minimal. Parrot sieht nur, was für den Testfall nötig ist, nicht mehr.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09359" y="2606040"/>
            <a:ext cx="5212080" cy="292608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309359" y="2606040"/>
            <a:ext cx="146304" cy="2926080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66559" y="2971800"/>
            <a:ext cx="438912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000" b="1" i="0">
                <a:solidFill>
                  <a:srgbClr val="2A345A"/>
                </a:solidFill>
                <a:latin typeface="Segoe UI Semibold"/>
              </a:rPr>
              <a:t>2  ·  MCP-Daten-Firewall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6559" y="3657600"/>
            <a:ext cx="4389120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</a:pPr>
            <a:r>
              <a:rPr sz="1400" b="0" i="0">
                <a:solidFill>
                  <a:srgbClr val="5B6B7A"/>
                </a:solidFill>
                <a:latin typeface="Segoe UI"/>
              </a:rPr>
              <a:t>Eine Pseudonymisierungsschicht ersetzt ALLE Daten vor jedem KI-Zugriff: 1 Mio → 20 Mio €, Kunde X → Y. Struktur bleibt, Inhalt ist erfunden.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5806440"/>
            <a:ext cx="106070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1" i="0">
                <a:solidFill>
                  <a:srgbClr val="2A9DA3"/>
                </a:solidFill>
                <a:latin typeface="Segoe UI"/>
              </a:rPr>
              <a:t>→ Die KI arbeitet ausschließlich auf pseudonymisierten Daten. Echte Geschäftsdaten bleiben beim Kunden.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7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77240" y="640080"/>
            <a:ext cx="566928" cy="82296"/>
          </a:xfrm>
          <a:prstGeom prst="rect">
            <a:avLst/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8229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DEPLOYMENT-ARCHITEKTUR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234440"/>
            <a:ext cx="1078992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2700" b="1" i="0">
                <a:solidFill>
                  <a:srgbClr val="2A345A"/>
                </a:solidFill>
                <a:latin typeface="Segoe UI Semibold"/>
              </a:rPr>
              <a:t>KI &amp; Agent laufen bei Ihnen, die Orchestrierung in der Cloud.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" y="2606040"/>
            <a:ext cx="5532120" cy="3108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1E7E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7280" y="2880360"/>
            <a:ext cx="4937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2A9DA3"/>
                </a:solidFill>
                <a:latin typeface="Segoe UI"/>
              </a:rPr>
              <a:t>BEIM KUNDEN (ON-PREM)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97280" y="3401568"/>
            <a:ext cx="118872" cy="118872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3310128"/>
            <a:ext cx="46634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2A345A"/>
                </a:solidFill>
                <a:latin typeface="Segoe UI"/>
              </a:rPr>
              <a:t>Test-Agent: führt echte GUI-Klicks aus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7280" y="3931920"/>
            <a:ext cx="118872" cy="118872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371600" y="3840480"/>
            <a:ext cx="46634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2A345A"/>
                </a:solidFill>
                <a:latin typeface="Segoe UI"/>
              </a:rPr>
              <a:t>KI-Engine: vom Kunden angebunden &amp; bezahlt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97280" y="4462272"/>
            <a:ext cx="118872" cy="118872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371600" y="4370832"/>
            <a:ext cx="46634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2A345A"/>
                </a:solidFill>
                <a:latin typeface="Segoe UI"/>
              </a:rPr>
              <a:t>MCP-Daten-Firewall: Pseudonymisierung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97280" y="4992624"/>
            <a:ext cx="118872" cy="118872"/>
          </a:xfrm>
          <a:prstGeom prst="roundRect">
            <a:avLst>
              <a:gd name="adj" fmla="val 6000"/>
            </a:avLst>
          </a:prstGeom>
          <a:solidFill>
            <a:srgbClr val="2A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371600" y="4901183"/>
            <a:ext cx="466344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2A345A"/>
                </a:solidFill>
                <a:latin typeface="Segoe UI"/>
              </a:rPr>
              <a:t>Echte Systeme: SAP, Web, Drittsysteme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29400" y="2606040"/>
            <a:ext cx="4800600" cy="3108960"/>
          </a:xfrm>
          <a:prstGeom prst="roundRect">
            <a:avLst>
              <a:gd name="adj" fmla="val 6000"/>
            </a:avLst>
          </a:prstGeom>
          <a:solidFill>
            <a:srgbClr val="2A3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949440" y="2880360"/>
            <a:ext cx="42062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200" b="1" i="0">
                <a:solidFill>
                  <a:srgbClr val="65C4C8"/>
                </a:solidFill>
                <a:latin typeface="Segoe UI"/>
              </a:rPr>
              <a:t>SAP BTP (CLOUD)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49440" y="3401568"/>
            <a:ext cx="118872" cy="118872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223760" y="3310128"/>
            <a:ext cx="39319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FFFFFF"/>
                </a:solidFill>
                <a:latin typeface="Segoe UI"/>
              </a:rPr>
              <a:t>Orchestrierung der Läufe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49440" y="3931920"/>
            <a:ext cx="118872" cy="118872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223760" y="3840480"/>
            <a:ext cx="39319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FFFFFF"/>
                </a:solidFill>
                <a:latin typeface="Segoe UI"/>
              </a:rPr>
              <a:t>Cockpit &amp; Steuerung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9440" y="4462272"/>
            <a:ext cx="118872" cy="118872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223760" y="4370832"/>
            <a:ext cx="39319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FFFFFF"/>
                </a:solidFill>
                <a:latin typeface="Segoe UI"/>
              </a:rPr>
              <a:t>Cloud-ALM-Anbindung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9440" y="4992624"/>
            <a:ext cx="118872" cy="118872"/>
          </a:xfrm>
          <a:prstGeom prst="roundRect">
            <a:avLst>
              <a:gd name="adj" fmla="val 6000"/>
            </a:avLst>
          </a:prstGeom>
          <a:solidFill>
            <a:srgbClr val="F2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223760" y="4901183"/>
            <a:ext cx="39319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FFFFFF"/>
                </a:solidFill>
                <a:latin typeface="Segoe UI"/>
              </a:rPr>
              <a:t>Nur Meta-/pseudonyme Daten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5852160"/>
            <a:ext cx="106070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1350" b="0" i="0">
                <a:solidFill>
                  <a:srgbClr val="5B6B7A"/>
                </a:solidFill>
                <a:latin typeface="Segoe UI"/>
              </a:rPr>
              <a:t>Klare Trennung: Rohdaten &amp; KI-Verarbeitung bleiben on-prem; die Cloud sieht nie echte Geschäftsdaten.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455664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Parrot Testing  ·  Vostura Solutions GmbH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1280" y="6455664"/>
            <a:ext cx="13716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sz="900" b="0" i="0">
                <a:solidFill>
                  <a:srgbClr val="5B6B7A"/>
                </a:solidFill>
                <a:latin typeface="Segoe UI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